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3" r:id="rId3"/>
    <p:sldId id="269" r:id="rId4"/>
    <p:sldId id="298" r:id="rId5"/>
    <p:sldId id="272" r:id="rId6"/>
    <p:sldId id="275" r:id="rId7"/>
    <p:sldId id="277" r:id="rId8"/>
    <p:sldId id="279" r:id="rId9"/>
    <p:sldId id="285" r:id="rId10"/>
    <p:sldId id="289" r:id="rId11"/>
    <p:sldId id="294" r:id="rId12"/>
    <p:sldId id="300" r:id="rId13"/>
    <p:sldId id="301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22" r:id="rId22"/>
    <p:sldId id="325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04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05" r:id="rId42"/>
    <p:sldId id="324" r:id="rId43"/>
  </p:sldIdLst>
  <p:sldSz cx="9144000" cy="6858000" type="screen4x3"/>
  <p:notesSz cx="6858000" cy="9144000"/>
  <p:embeddedFontLst>
    <p:embeddedFont>
      <p:font typeface="Arial Black" pitchFamily="34" charset="0"/>
      <p:bold r:id="rId44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65A9A"/>
    <a:srgbClr val="339933"/>
    <a:srgbClr val="EFADAB"/>
    <a:srgbClr val="27704F"/>
    <a:srgbClr val="50C850"/>
    <a:srgbClr val="D6F2D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8A2F4-CD83-407B-A018-AB1EC1CC7EF7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C5D56-B5AC-4778-816E-432D15DD4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D5ECB-45DE-43F0-BEE1-BACCCC485E20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46931-90F6-41BE-AA6B-D7344FA1C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1DF2D-E14C-443F-BAA4-9927AA1BA186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9B2D9-E2AE-4D71-B52F-24F397BA2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A564D-E341-406D-8CC4-60C51A31B592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65C0C-3F92-46CB-B154-B525DAB4B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DA855-BFDC-4FEE-B38B-1DDD342B984D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6A2CB-8D38-4005-9B08-17DF95AC9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A5749-17F4-47FA-911F-F1B84FDB389B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81AD0-0D51-4786-8B22-DDFE64055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18B16-6A56-43D0-A54F-6E16D9E57911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FD103-DB04-4655-AB22-89F396DF6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54C29-1478-4624-8194-CB61CCFECFFA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99B9F-CE91-4773-9304-2AFB77341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B667F-3B6D-46CC-AB98-274B77115A51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FC773-074F-45C7-9365-D328C203C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5FE67-C95B-4A63-9FC2-DA7B9400ABC3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C835A-70B5-4D8F-BCC1-2DD69FECB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F9981-AAC5-4B93-80C6-F160A987002A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C8827-0B8F-4F36-A49C-356E3E193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DEDC7-65B0-46E2-8F72-30801F04C9F5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26071-4EBB-4C2B-892A-982DE9A3A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76AFF-EDCF-4C98-8AC7-8540E46AD145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4908C-574B-431F-A6B0-B7474CDFB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4A2F8-EECB-46B6-98DE-7B395D18B2C1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D62DE-8CCB-465C-B303-989E251AE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065603-A9AD-41DE-A77A-2D7F7266E256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62CCAB-AD2E-4DC0-8D8B-66B270FEB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&#1050;&#1059;&#1050;&#1059;&#1058;&#1048;&#1050;&#1048;%20-%20&#1047;&#1040;&#1056;&#1071;&#1044;&#1050;&#1040;%20-%20&#1056;&#1072;&#1079;&#1074;&#1080;&#1074;&#1072;&#1102;&#1097;&#1072;&#1103;%20&#1087;&#1086;&#1083;&#1077;&#1079;&#1085;&#1072;&#1103;%20&#1087;&#1077;&#1089;&#1077;&#1085;&#1082;&#1072;%20&#1084;&#1091;&#1083;&#1100;&#1090;&#1080;&#1082;%20&#1076;&#1083;&#1103;%20&#1076;&#1077;&#1090;&#1077;&#1081;%20&#1084;&#1072;&#1083;&#1099;&#1096;&#1077;&#1081;.mp4" TargetMode="Externa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4"/>
          <p:cNvSpPr txBox="1">
            <a:spLocks noChangeArrowheads="1"/>
          </p:cNvSpPr>
          <p:nvPr/>
        </p:nvSpPr>
        <p:spPr bwMode="auto">
          <a:xfrm>
            <a:off x="1258888" y="1844675"/>
            <a:ext cx="662463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500">
                <a:solidFill>
                  <a:schemeClr val="hlink"/>
                </a:solidFill>
                <a:latin typeface="Arial Black" pitchFamily="34" charset="0"/>
              </a:rPr>
              <a:t>Естествознание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http://vtorge24.ru/uploads/max/2017/02/13/zakazat-diplom-v-stavropole-44887.jpg"/>
          <p:cNvPicPr>
            <a:picLocks noChangeAspect="1" noChangeArrowheads="1"/>
          </p:cNvPicPr>
          <p:nvPr/>
        </p:nvPicPr>
        <p:blipFill>
          <a:blip r:embed="rId2"/>
          <a:srcRect l="5724" r="4607"/>
          <a:stretch>
            <a:fillRect/>
          </a:stretch>
        </p:blipFill>
        <p:spPr bwMode="auto">
          <a:xfrm>
            <a:off x="5003800" y="1844675"/>
            <a:ext cx="3384550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288" y="549275"/>
            <a:ext cx="8748712" cy="7921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Это дерево египтяне называли «дерево жизни». Может выдерживать температуру +50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75656" y="3429000"/>
            <a:ext cx="3528392" cy="914400"/>
          </a:xfrm>
          <a:prstGeom prst="round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70C0"/>
                </a:solidFill>
              </a:rPr>
              <a:t>акация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75656" y="1988840"/>
            <a:ext cx="3528392" cy="914400"/>
          </a:xfrm>
          <a:prstGeom prst="round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70C0"/>
                </a:solidFill>
              </a:rPr>
              <a:t>саксаул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75656" y="4941168"/>
            <a:ext cx="3600400" cy="914400"/>
          </a:xfrm>
          <a:prstGeom prst="round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70C0"/>
                </a:solidFill>
              </a:rPr>
              <a:t>баобаб</a:t>
            </a:r>
          </a:p>
        </p:txBody>
      </p:sp>
      <p:pic>
        <p:nvPicPr>
          <p:cNvPr id="45058" name="Picture 2" descr="http://1.bp.blogspot.com/-wyeeZ7ME2nA/TxTV9E3iItI/AAAAAAAAA3Y/c_7H2wLxFJE/s1600/acacia.jpg"/>
          <p:cNvPicPr>
            <a:picLocks noChangeAspect="1" noChangeArrowheads="1"/>
          </p:cNvPicPr>
          <p:nvPr/>
        </p:nvPicPr>
        <p:blipFill>
          <a:blip r:embed="rId4"/>
          <a:srcRect t="7214" b="5969"/>
          <a:stretch>
            <a:fillRect/>
          </a:stretch>
        </p:blipFill>
        <p:spPr bwMode="auto">
          <a:xfrm>
            <a:off x="1403350" y="1628775"/>
            <a:ext cx="70548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http://vtorge24.ru/uploads/max/2017/02/13/zakazat-diplom-v-stavropole-44887.jpg"/>
          <p:cNvPicPr>
            <a:picLocks noChangeAspect="1" noChangeArrowheads="1"/>
          </p:cNvPicPr>
          <p:nvPr/>
        </p:nvPicPr>
        <p:blipFill>
          <a:blip r:embed="rId2"/>
          <a:srcRect l="5724" r="4607"/>
          <a:stretch>
            <a:fillRect/>
          </a:stretch>
        </p:blipFill>
        <p:spPr bwMode="auto">
          <a:xfrm>
            <a:off x="5003800" y="1844675"/>
            <a:ext cx="3384550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288" y="549275"/>
            <a:ext cx="8748712" cy="7921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Сколько мышц в хоботе слона?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75656" y="3573016"/>
            <a:ext cx="3528392" cy="914400"/>
          </a:xfrm>
          <a:prstGeom prst="round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70C0"/>
                </a:solidFill>
              </a:rPr>
              <a:t>100 тысяч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75656" y="1988840"/>
            <a:ext cx="3528392" cy="914400"/>
          </a:xfrm>
          <a:prstGeom prst="round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70C0"/>
                </a:solidFill>
              </a:rPr>
              <a:t>тысяча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75656" y="5013176"/>
            <a:ext cx="3600400" cy="914400"/>
          </a:xfrm>
          <a:prstGeom prst="round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70C0"/>
                </a:solidFill>
              </a:rPr>
              <a:t>500</a:t>
            </a:r>
          </a:p>
        </p:txBody>
      </p:sp>
      <p:pic>
        <p:nvPicPr>
          <p:cNvPr id="50178" name="Picture 2" descr="http://allwomanday.ru/misc/i/gallery/11458/16762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1389063"/>
            <a:ext cx="68119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52664" y="3886399"/>
            <a:ext cx="352333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Тест-викторина</a:t>
            </a:r>
          </a:p>
        </p:txBody>
      </p:sp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979613" y="1844675"/>
            <a:ext cx="5832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solidFill>
                  <a:schemeClr val="hlink"/>
                </a:solidFill>
                <a:latin typeface="Arial Black" pitchFamily="34" charset="0"/>
              </a:rPr>
              <a:t>Чтение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600" cy="1143000"/>
          </a:xfrm>
        </p:spPr>
        <p:txBody>
          <a:bodyPr/>
          <a:lstStyle/>
          <a:p>
            <a:r>
              <a:rPr lang="ru-RU" smtClean="0"/>
              <a:t>Снегурочка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5410200" cy="33416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/>
              <a:t>Дед и баба вместе жили,</a:t>
            </a:r>
          </a:p>
          <a:p>
            <a:pPr>
              <a:buFont typeface="Arial" charset="0"/>
              <a:buNone/>
            </a:pPr>
            <a:r>
              <a:rPr lang="ru-RU" sz="2800" smtClean="0"/>
              <a:t>Дочку из снежка слепили,</a:t>
            </a:r>
          </a:p>
          <a:p>
            <a:pPr>
              <a:buFont typeface="Arial" charset="0"/>
              <a:buNone/>
            </a:pPr>
            <a:r>
              <a:rPr lang="ru-RU" sz="2800" smtClean="0"/>
              <a:t>Но костра горячий жар</a:t>
            </a:r>
          </a:p>
          <a:p>
            <a:pPr>
              <a:buFont typeface="Arial" charset="0"/>
              <a:buNone/>
            </a:pPr>
            <a:r>
              <a:rPr lang="ru-RU" sz="2800" smtClean="0"/>
              <a:t>Превратил девчушку в пар.</a:t>
            </a:r>
          </a:p>
          <a:p>
            <a:pPr>
              <a:buFont typeface="Arial" charset="0"/>
              <a:buNone/>
            </a:pPr>
            <a:r>
              <a:rPr lang="ru-RU" sz="2800" smtClean="0"/>
              <a:t>Дед и бабушка в печали.</a:t>
            </a:r>
          </a:p>
          <a:p>
            <a:pPr>
              <a:buFont typeface="Arial" charset="0"/>
              <a:buNone/>
            </a:pPr>
            <a:r>
              <a:rPr lang="ru-RU" sz="2800" smtClean="0"/>
              <a:t>Как дочурку величали?</a:t>
            </a:r>
          </a:p>
        </p:txBody>
      </p:sp>
      <p:pic>
        <p:nvPicPr>
          <p:cNvPr id="32772" name="Picture 4" descr="снегуроч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51500" y="1911350"/>
            <a:ext cx="3241675" cy="39020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288" cy="1143000"/>
          </a:xfrm>
        </p:spPr>
        <p:txBody>
          <a:bodyPr/>
          <a:lstStyle/>
          <a:p>
            <a:r>
              <a:rPr lang="ru-RU" smtClean="0"/>
              <a:t>Волк и семеро козлят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2276475"/>
            <a:ext cx="5267325" cy="3024188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/>
              <a:t>Уходя, просила мать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/>
              <a:t>Никому не открывать,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/>
              <a:t>Но открыли дети дверь!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/>
              <a:t>Обманул зубастый зверь-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/>
              <a:t>Песню мамину пропел.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/>
              <a:t>Кто же всех козляток съел?</a:t>
            </a:r>
          </a:p>
        </p:txBody>
      </p:sp>
      <p:pic>
        <p:nvPicPr>
          <p:cNvPr id="37892" name="Picture 4" descr="7 козля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940425" y="1628775"/>
            <a:ext cx="3024188" cy="37766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850" cy="1143000"/>
          </a:xfrm>
        </p:spPr>
        <p:txBody>
          <a:bodyPr/>
          <a:lstStyle/>
          <a:p>
            <a:r>
              <a:rPr lang="ru-RU" sz="4000" smtClean="0"/>
              <a:t>По- щучьему веленью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5122863" cy="42052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/>
              <a:t>Удивляется народ:</a:t>
            </a:r>
          </a:p>
          <a:p>
            <a:pPr>
              <a:buFont typeface="Arial" charset="0"/>
              <a:buNone/>
            </a:pPr>
            <a:r>
              <a:rPr lang="ru-RU" sz="2800" smtClean="0"/>
              <a:t>Едет печка, дым идёт,</a:t>
            </a:r>
          </a:p>
          <a:p>
            <a:pPr>
              <a:buFont typeface="Arial" charset="0"/>
              <a:buNone/>
            </a:pPr>
            <a:r>
              <a:rPr lang="ru-RU" sz="2800" smtClean="0"/>
              <a:t>А Емеля на печи</a:t>
            </a:r>
          </a:p>
          <a:p>
            <a:pPr>
              <a:buFont typeface="Arial" charset="0"/>
              <a:buNone/>
            </a:pPr>
            <a:r>
              <a:rPr lang="ru-RU" sz="2800" smtClean="0"/>
              <a:t>Ест большие калачи!</a:t>
            </a:r>
          </a:p>
          <a:p>
            <a:pPr>
              <a:buFont typeface="Arial" charset="0"/>
              <a:buNone/>
            </a:pPr>
            <a:r>
              <a:rPr lang="ru-RU" sz="2800" smtClean="0"/>
              <a:t>Чай сам наливается</a:t>
            </a:r>
          </a:p>
          <a:p>
            <a:pPr>
              <a:buFont typeface="Arial" charset="0"/>
              <a:buNone/>
            </a:pPr>
            <a:r>
              <a:rPr lang="ru-RU" sz="2800" smtClean="0"/>
              <a:t>По его хотенью.</a:t>
            </a:r>
          </a:p>
          <a:p>
            <a:pPr>
              <a:buFont typeface="Arial" charset="0"/>
              <a:buNone/>
            </a:pPr>
            <a:r>
              <a:rPr lang="ru-RU" sz="2800" smtClean="0"/>
              <a:t>А сказка называется</a:t>
            </a:r>
          </a:p>
          <a:p>
            <a:pPr>
              <a:buFont typeface="Arial" charset="0"/>
              <a:buNone/>
            </a:pPr>
            <a:r>
              <a:rPr lang="ru-RU" sz="2800" smtClean="0"/>
              <a:t>…………………………….</a:t>
            </a:r>
          </a:p>
        </p:txBody>
      </p:sp>
      <p:pic>
        <p:nvPicPr>
          <p:cNvPr id="38916" name="Picture 4" descr="97859921043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89550" y="1600200"/>
            <a:ext cx="2954338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7100" cy="1143000"/>
          </a:xfrm>
        </p:spPr>
        <p:txBody>
          <a:bodyPr/>
          <a:lstStyle/>
          <a:p>
            <a:r>
              <a:rPr lang="ru-RU" smtClean="0"/>
              <a:t>Колобок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5122863" cy="35274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/>
              <a:t>На тарелочке лежал,</a:t>
            </a:r>
          </a:p>
          <a:p>
            <a:pPr>
              <a:buFont typeface="Arial" charset="0"/>
              <a:buNone/>
            </a:pPr>
            <a:r>
              <a:rPr lang="ru-RU" sz="2800" smtClean="0"/>
              <a:t>Поостыл и убежал.</a:t>
            </a:r>
          </a:p>
          <a:p>
            <a:pPr>
              <a:buFont typeface="Arial" charset="0"/>
              <a:buNone/>
            </a:pPr>
            <a:r>
              <a:rPr lang="ru-RU" sz="2800" smtClean="0"/>
              <a:t>Встретил он зверей в лесу,</a:t>
            </a:r>
          </a:p>
          <a:p>
            <a:pPr>
              <a:buFont typeface="Arial" charset="0"/>
              <a:buNone/>
            </a:pPr>
            <a:r>
              <a:rPr lang="ru-RU" sz="2800" smtClean="0"/>
              <a:t>На беду свою- лису.</a:t>
            </a:r>
          </a:p>
          <a:p>
            <a:pPr>
              <a:buFont typeface="Arial" charset="0"/>
              <a:buNone/>
            </a:pPr>
            <a:r>
              <a:rPr lang="ru-RU" sz="2800" smtClean="0"/>
              <a:t>Ей попался на зубок</a:t>
            </a:r>
          </a:p>
          <a:p>
            <a:pPr>
              <a:buFont typeface="Arial" charset="0"/>
              <a:buNone/>
            </a:pPr>
            <a:r>
              <a:rPr lang="ru-RU" sz="2800" smtClean="0"/>
              <a:t>Круглый, вкусный …..</a:t>
            </a:r>
          </a:p>
        </p:txBody>
      </p:sp>
      <p:pic>
        <p:nvPicPr>
          <p:cNvPr id="39940" name="Picture 4" descr="колобо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51500" y="1268413"/>
            <a:ext cx="3241675" cy="41052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5163" cy="1143000"/>
          </a:xfrm>
        </p:spPr>
        <p:txBody>
          <a:bodyPr/>
          <a:lstStyle/>
          <a:p>
            <a:r>
              <a:rPr lang="ru-RU" smtClean="0"/>
              <a:t>Три медведя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2205038"/>
            <a:ext cx="5410200" cy="3240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/>
              <a:t>Возле леса, на опушке</a:t>
            </a:r>
          </a:p>
          <a:p>
            <a:pPr>
              <a:buFont typeface="Arial" charset="0"/>
              <a:buNone/>
            </a:pPr>
            <a:r>
              <a:rPr lang="ru-RU" sz="2800" smtClean="0"/>
              <a:t>Трое их живёт в избушке.</a:t>
            </a:r>
          </a:p>
          <a:p>
            <a:pPr>
              <a:buFont typeface="Arial" charset="0"/>
              <a:buNone/>
            </a:pPr>
            <a:r>
              <a:rPr lang="ru-RU" sz="2800" smtClean="0"/>
              <a:t>Там три стула и три кружки.</a:t>
            </a:r>
          </a:p>
          <a:p>
            <a:pPr>
              <a:buFont typeface="Arial" charset="0"/>
              <a:buNone/>
            </a:pPr>
            <a:r>
              <a:rPr lang="ru-RU" sz="2800" smtClean="0"/>
              <a:t>Три кроватки, три подушки.</a:t>
            </a:r>
          </a:p>
          <a:p>
            <a:pPr>
              <a:buFont typeface="Arial" charset="0"/>
              <a:buNone/>
            </a:pPr>
            <a:r>
              <a:rPr lang="ru-RU" sz="2800" smtClean="0"/>
              <a:t>Угадайте, без подсказки,</a:t>
            </a:r>
          </a:p>
          <a:p>
            <a:pPr>
              <a:buFont typeface="Arial" charset="0"/>
              <a:buNone/>
            </a:pPr>
            <a:r>
              <a:rPr lang="ru-RU" sz="2800" smtClean="0"/>
              <a:t>Кто герои этой сказки?</a:t>
            </a:r>
          </a:p>
        </p:txBody>
      </p:sp>
      <p:pic>
        <p:nvPicPr>
          <p:cNvPr id="40964" name="Picture 4" descr="3 мед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11863" y="1484313"/>
            <a:ext cx="2952750" cy="43926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3225" cy="1143000"/>
          </a:xfrm>
        </p:spPr>
        <p:txBody>
          <a:bodyPr/>
          <a:lstStyle/>
          <a:p>
            <a:r>
              <a:rPr lang="ru-RU" smtClean="0"/>
              <a:t>Маша и медведь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978400" cy="42767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/>
              <a:t>Сидит в корзине девочка</a:t>
            </a:r>
          </a:p>
          <a:p>
            <a:pPr>
              <a:buFont typeface="Arial" charset="0"/>
              <a:buNone/>
            </a:pPr>
            <a:r>
              <a:rPr lang="ru-RU" sz="2800" smtClean="0"/>
              <a:t>У мишки за спиной.</a:t>
            </a:r>
          </a:p>
          <a:p>
            <a:pPr>
              <a:buFont typeface="Arial" charset="0"/>
              <a:buNone/>
            </a:pPr>
            <a:r>
              <a:rPr lang="ru-RU" sz="2800" smtClean="0"/>
              <a:t>Он сам, того не ведая,</a:t>
            </a:r>
          </a:p>
          <a:p>
            <a:pPr>
              <a:buFont typeface="Arial" charset="0"/>
              <a:buNone/>
            </a:pPr>
            <a:r>
              <a:rPr lang="ru-RU" sz="2800" smtClean="0"/>
              <a:t>Несёт её домой.</a:t>
            </a:r>
          </a:p>
          <a:p>
            <a:pPr>
              <a:buFont typeface="Arial" charset="0"/>
              <a:buNone/>
            </a:pPr>
            <a:r>
              <a:rPr lang="ru-RU" sz="2800" smtClean="0"/>
              <a:t>Ну отгадал загадку?</a:t>
            </a:r>
          </a:p>
          <a:p>
            <a:pPr>
              <a:buFont typeface="Arial" charset="0"/>
              <a:buNone/>
            </a:pPr>
            <a:r>
              <a:rPr lang="ru-RU" sz="2800" smtClean="0"/>
              <a:t>Тогда скорей скажи</a:t>
            </a:r>
          </a:p>
          <a:p>
            <a:pPr>
              <a:buFont typeface="Arial" charset="0"/>
              <a:buNone/>
            </a:pPr>
            <a:r>
              <a:rPr lang="ru-RU" sz="2800" smtClean="0"/>
              <a:t>Названье этой сказки</a:t>
            </a:r>
          </a:p>
          <a:p>
            <a:pPr>
              <a:buFont typeface="Arial" charset="0"/>
              <a:buNone/>
            </a:pPr>
            <a:r>
              <a:rPr lang="ru-RU" sz="2800" smtClean="0"/>
              <a:t>…………………………… </a:t>
            </a:r>
          </a:p>
        </p:txBody>
      </p:sp>
      <p:pic>
        <p:nvPicPr>
          <p:cNvPr id="41988" name="Picture 4" descr="маша и медвед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51500" y="1628775"/>
            <a:ext cx="3241675" cy="41052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563" cy="1143000"/>
          </a:xfrm>
        </p:spPr>
        <p:txBody>
          <a:bodyPr/>
          <a:lstStyle/>
          <a:p>
            <a:r>
              <a:rPr lang="ru-RU" smtClean="0"/>
              <a:t>Царевна-лягушка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sz="half" idx="1"/>
          </p:nvPr>
        </p:nvSpPr>
        <p:spPr>
          <a:xfrm>
            <a:off x="395288" y="2133600"/>
            <a:ext cx="505142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/>
              <a:t>Стрела молодца угодила</a:t>
            </a:r>
          </a:p>
          <a:p>
            <a:pPr>
              <a:buFont typeface="Arial" charset="0"/>
              <a:buNone/>
            </a:pPr>
            <a:r>
              <a:rPr lang="ru-RU" sz="2800" smtClean="0"/>
              <a:t>в болото,</a:t>
            </a:r>
          </a:p>
          <a:p>
            <a:pPr>
              <a:buFont typeface="Arial" charset="0"/>
              <a:buNone/>
            </a:pPr>
            <a:r>
              <a:rPr lang="ru-RU" sz="2800" smtClean="0"/>
              <a:t>Ну, где же невеста?</a:t>
            </a:r>
          </a:p>
          <a:p>
            <a:pPr>
              <a:buFont typeface="Arial" charset="0"/>
              <a:buNone/>
            </a:pPr>
            <a:r>
              <a:rPr lang="ru-RU" sz="2800" smtClean="0"/>
              <a:t>Жениться охота!</a:t>
            </a:r>
          </a:p>
          <a:p>
            <a:pPr>
              <a:buFont typeface="Arial" charset="0"/>
              <a:buNone/>
            </a:pPr>
            <a:r>
              <a:rPr lang="ru-RU" sz="2800" smtClean="0"/>
              <a:t>А вот и невеста,</a:t>
            </a:r>
          </a:p>
          <a:p>
            <a:pPr>
              <a:buFont typeface="Arial" charset="0"/>
              <a:buNone/>
            </a:pPr>
            <a:r>
              <a:rPr lang="ru-RU" sz="2800" smtClean="0"/>
              <a:t>глаза на макушке.</a:t>
            </a:r>
          </a:p>
          <a:p>
            <a:pPr>
              <a:buFont typeface="Arial" charset="0"/>
              <a:buNone/>
            </a:pPr>
            <a:r>
              <a:rPr lang="ru-RU" sz="2800" smtClean="0"/>
              <a:t>Невесту зовут ……</a:t>
            </a:r>
          </a:p>
        </p:txBody>
      </p:sp>
      <p:pic>
        <p:nvPicPr>
          <p:cNvPr id="43012" name="Picture 4" descr="царевн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64163" y="1676400"/>
            <a:ext cx="3322637" cy="43719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3238" y="404813"/>
            <a:ext cx="8137525" cy="7921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Эта ящерица может бегать по воде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1556792"/>
            <a:ext cx="3744416" cy="914400"/>
          </a:xfrm>
          <a:prstGeom prst="roundRect">
            <a:avLst/>
          </a:prstGeom>
          <a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70C0"/>
                </a:solidFill>
              </a:rPr>
              <a:t>василиск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7624" y="4653136"/>
            <a:ext cx="3744416" cy="914400"/>
          </a:xfrm>
          <a:prstGeom prst="roundRect">
            <a:avLst/>
          </a:prstGeom>
          <a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70C0"/>
                </a:solidFill>
              </a:rPr>
              <a:t>варан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3068960"/>
            <a:ext cx="3744416" cy="914400"/>
          </a:xfrm>
          <a:prstGeom prst="roundRect">
            <a:avLst/>
          </a:prstGeom>
          <a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70C0"/>
                </a:solidFill>
              </a:rPr>
              <a:t>игуана</a:t>
            </a:r>
          </a:p>
        </p:txBody>
      </p:sp>
      <p:pic>
        <p:nvPicPr>
          <p:cNvPr id="17419" name="Picture 4" descr="http://vtorge24.ru/uploads/max/2017/02/13/zakazat-diplom-v-stavropole-448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268413"/>
            <a:ext cx="3775075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https://cdn0-a.production.images.static6.com/B2-ogN0UL9u6A2_vh6gTCHLh2mQ=/673x379/smart/filters:quality(75):strip_icc():format(jpeg)/liputan6-media-production/medias/1131004/original/073846700_1454501490-kad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1268413"/>
            <a:ext cx="7688262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7325" cy="1143000"/>
          </a:xfrm>
        </p:spPr>
        <p:txBody>
          <a:bodyPr/>
          <a:lstStyle/>
          <a:p>
            <a:r>
              <a:rPr lang="ru-RU" smtClean="0"/>
              <a:t>Лиса и журавль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2492375"/>
            <a:ext cx="4038600" cy="21605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/>
              <a:t>Колотил да колотил</a:t>
            </a:r>
          </a:p>
          <a:p>
            <a:pPr>
              <a:buFont typeface="Arial" charset="0"/>
              <a:buNone/>
            </a:pPr>
            <a:r>
              <a:rPr lang="ru-RU" sz="2800" smtClean="0"/>
              <a:t>По тарелке носом.</a:t>
            </a:r>
          </a:p>
          <a:p>
            <a:pPr>
              <a:buFont typeface="Arial" charset="0"/>
              <a:buNone/>
            </a:pPr>
            <a:r>
              <a:rPr lang="ru-RU" sz="2800" smtClean="0"/>
              <a:t>Ничего не проглотил</a:t>
            </a:r>
          </a:p>
          <a:p>
            <a:pPr>
              <a:buFont typeface="Arial" charset="0"/>
              <a:buNone/>
            </a:pPr>
            <a:r>
              <a:rPr lang="ru-RU" sz="2800" smtClean="0"/>
              <a:t>И остался с носом.</a:t>
            </a:r>
          </a:p>
          <a:p>
            <a:pPr>
              <a:buFont typeface="Arial" charset="0"/>
              <a:buNone/>
            </a:pPr>
            <a:endParaRPr lang="ru-RU" sz="2800" smtClean="0"/>
          </a:p>
        </p:txBody>
      </p:sp>
      <p:pic>
        <p:nvPicPr>
          <p:cNvPr id="44036" name="Picture 4" descr="лиса и журавл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62500" y="1628775"/>
            <a:ext cx="3810000" cy="41767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2060575"/>
            <a:ext cx="8229600" cy="1143000"/>
          </a:xfrm>
        </p:spPr>
        <p:txBody>
          <a:bodyPr/>
          <a:lstStyle/>
          <a:p>
            <a:r>
              <a:rPr lang="ru-RU" sz="4900" smtClean="0">
                <a:solidFill>
                  <a:schemeClr val="hlink"/>
                </a:solidFill>
                <a:latin typeface="Arial Black" pitchFamily="34" charset="0"/>
              </a:rPr>
              <a:t>Подвижная игра</a:t>
            </a:r>
            <a:br>
              <a:rPr lang="ru-RU" sz="4900" smtClean="0">
                <a:solidFill>
                  <a:schemeClr val="hlink"/>
                </a:solidFill>
                <a:latin typeface="Arial Black" pitchFamily="34" charset="0"/>
              </a:rPr>
            </a:br>
            <a:r>
              <a:rPr lang="ru-RU" sz="4900" smtClean="0">
                <a:solidFill>
                  <a:schemeClr val="hlink"/>
                </a:solidFill>
                <a:latin typeface="Arial Black" pitchFamily="34" charset="0"/>
              </a:rPr>
              <a:t>музыка про друзей</a:t>
            </a:r>
          </a:p>
        </p:txBody>
      </p:sp>
      <p:sp>
        <p:nvSpPr>
          <p:cNvPr id="3" name="5-конечная звезда 2"/>
          <p:cNvSpPr/>
          <p:nvPr/>
        </p:nvSpPr>
        <p:spPr>
          <a:xfrm>
            <a:off x="4714876" y="3714752"/>
            <a:ext cx="2000264" cy="17145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2060575"/>
            <a:ext cx="8229600" cy="1143000"/>
          </a:xfrm>
        </p:spPr>
        <p:txBody>
          <a:bodyPr/>
          <a:lstStyle/>
          <a:p>
            <a:r>
              <a:rPr lang="ru-RU" sz="5500" smtClean="0">
                <a:solidFill>
                  <a:schemeClr val="hlink"/>
                </a:solidFill>
                <a:latin typeface="Arial Black" pitchFamily="34" charset="0"/>
              </a:rPr>
              <a:t>Русский язык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ъект 2"/>
          <p:cNvSpPr>
            <a:spLocks noGrp="1"/>
          </p:cNvSpPr>
          <p:nvPr>
            <p:ph idx="4294967295"/>
          </p:nvPr>
        </p:nvSpPr>
        <p:spPr>
          <a:xfrm>
            <a:off x="611188" y="765175"/>
            <a:ext cx="8075612" cy="53609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ru-RU" sz="4000" b="1" i="1" smtClean="0">
              <a:solidFill>
                <a:srgbClr val="C0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sz="4000" b="1" i="1" smtClean="0">
                <a:solidFill>
                  <a:srgbClr val="C00000"/>
                </a:solidFill>
              </a:rPr>
              <a:t>Магазин находится в … километрах от нашего дома.</a:t>
            </a:r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2484438" y="3213100"/>
            <a:ext cx="4176712" cy="720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полтора</a:t>
            </a: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2555875" y="4076700"/>
            <a:ext cx="4176713" cy="7191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полутора</a:t>
            </a:r>
          </a:p>
        </p:txBody>
      </p:sp>
      <p:pic>
        <p:nvPicPr>
          <p:cNvPr id="38916" name="Picture 2" descr="http://download.4-designer.com/files/2012120420/Fashion-Girls-illustrator-04-vector-material-95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3700463"/>
            <a:ext cx="2513013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ъект 2"/>
          <p:cNvSpPr>
            <a:spLocks noGrp="1"/>
          </p:cNvSpPr>
          <p:nvPr>
            <p:ph idx="4294967295"/>
          </p:nvPr>
        </p:nvSpPr>
        <p:spPr>
          <a:xfrm>
            <a:off x="684213" y="765175"/>
            <a:ext cx="8002587" cy="53609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ru-RU" sz="3600" b="1" i="1" smtClean="0">
              <a:solidFill>
                <a:srgbClr val="C0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sz="3600" b="1" i="1" smtClean="0">
                <a:solidFill>
                  <a:srgbClr val="C00000"/>
                </a:solidFill>
              </a:rPr>
              <a:t>Оплатите … , пожалуйста.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sz="3600" b="1" smtClean="0">
              <a:solidFill>
                <a:srgbClr val="FF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sz="3600" b="1" smtClean="0">
              <a:solidFill>
                <a:srgbClr val="FF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sz="3600" b="1" smtClean="0">
              <a:solidFill>
                <a:srgbClr val="FF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sz="3600" b="1" smtClean="0">
              <a:solidFill>
                <a:srgbClr val="FF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sz="3600" b="1" smtClean="0">
              <a:solidFill>
                <a:srgbClr val="FF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sz="3600" b="1" smtClean="0">
              <a:solidFill>
                <a:srgbClr val="FF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sz="3600" b="1" smtClean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2511425" y="3573463"/>
            <a:ext cx="4176713" cy="7191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проезд</a:t>
            </a: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2484438" y="2708275"/>
            <a:ext cx="4176712" cy="720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за проезд</a:t>
            </a:r>
          </a:p>
        </p:txBody>
      </p:sp>
      <p:pic>
        <p:nvPicPr>
          <p:cNvPr id="39940" name="Picture 2" descr="http://www.playcast.ru/uploads/2016/09/06/1981149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1625" y="2060575"/>
            <a:ext cx="2138363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ъект 2"/>
          <p:cNvSpPr>
            <a:spLocks noGrp="1"/>
          </p:cNvSpPr>
          <p:nvPr>
            <p:ph idx="4294967295"/>
          </p:nvPr>
        </p:nvSpPr>
        <p:spPr>
          <a:xfrm>
            <a:off x="684213" y="765175"/>
            <a:ext cx="8002587" cy="53609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ru-RU" b="1" i="1" smtClean="0">
              <a:solidFill>
                <a:srgbClr val="C0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b="1" i="1" smtClean="0">
                <a:solidFill>
                  <a:srgbClr val="C00000"/>
                </a:solidFill>
              </a:rPr>
              <a:t>Председатель собрания …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b="1" i="1" smtClean="0">
                <a:solidFill>
                  <a:srgbClr val="C00000"/>
                </a:solidFill>
              </a:rPr>
              <a:t>слово старосте группы.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b="1" i="1" smtClean="0">
              <a:solidFill>
                <a:srgbClr val="C0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b="1" i="1" smtClean="0">
              <a:solidFill>
                <a:srgbClr val="C0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b="1" i="1" smtClean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2555875" y="3213100"/>
            <a:ext cx="4176713" cy="720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предоставил</a:t>
            </a: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2627313" y="4076700"/>
            <a:ext cx="4176712" cy="720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представил</a:t>
            </a:r>
          </a:p>
        </p:txBody>
      </p:sp>
      <p:pic>
        <p:nvPicPr>
          <p:cNvPr id="40964" name="Picture 4" descr="http://st2.depositphotos.com/1967477/6540/v/950/depositphotos_65407041-stock-illustration-cartoon-businessman-giving-thumbs-up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88138" y="1462088"/>
            <a:ext cx="2132012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ъект 2"/>
          <p:cNvSpPr>
            <a:spLocks noGrp="1"/>
          </p:cNvSpPr>
          <p:nvPr>
            <p:ph idx="4294967295"/>
          </p:nvPr>
        </p:nvSpPr>
        <p:spPr>
          <a:xfrm>
            <a:off x="755650" y="476250"/>
            <a:ext cx="7931150" cy="56499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ru-RU" b="1" i="1" smtClean="0">
              <a:solidFill>
                <a:srgbClr val="C0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b="1" i="1" smtClean="0">
              <a:solidFill>
                <a:srgbClr val="C0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b="1" i="1" smtClean="0">
                <a:solidFill>
                  <a:srgbClr val="C00000"/>
                </a:solidFill>
              </a:rPr>
              <a:t>Нам надо купить … тюль.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b="1" i="1" smtClean="0">
              <a:solidFill>
                <a:srgbClr val="C0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b="1" i="1" smtClean="0">
              <a:solidFill>
                <a:srgbClr val="C0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b="1" i="1" smtClean="0">
              <a:solidFill>
                <a:srgbClr val="C0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b="1" i="1" smtClean="0">
              <a:solidFill>
                <a:srgbClr val="C0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b="1" i="1" smtClean="0">
              <a:solidFill>
                <a:srgbClr val="C0000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2843213" y="3213100"/>
            <a:ext cx="4176712" cy="720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новый</a:t>
            </a: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2916238" y="4005263"/>
            <a:ext cx="4176712" cy="720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новую</a:t>
            </a:r>
          </a:p>
        </p:txBody>
      </p:sp>
      <p:pic>
        <p:nvPicPr>
          <p:cNvPr id="41988" name="Picture 2" descr="https://img1.wbstatic.net/big/new/1100000/1107433-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981075"/>
            <a:ext cx="1736725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2" descr="https://img1.wbstatic.net/big/new/1100000/1107433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3250" y="1009650"/>
            <a:ext cx="1808163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ъект 2"/>
          <p:cNvSpPr>
            <a:spLocks noGrp="1"/>
          </p:cNvSpPr>
          <p:nvPr>
            <p:ph idx="4294967295"/>
          </p:nvPr>
        </p:nvSpPr>
        <p:spPr>
          <a:xfrm>
            <a:off x="684213" y="404813"/>
            <a:ext cx="8002587" cy="57213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ru-RU" b="1" i="1" smtClean="0">
              <a:solidFill>
                <a:srgbClr val="C0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b="1" i="1" smtClean="0">
              <a:solidFill>
                <a:srgbClr val="C0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b="1" i="1" smtClean="0">
                <a:solidFill>
                  <a:srgbClr val="C00000"/>
                </a:solidFill>
              </a:rPr>
              <a:t>Учитель особо отметил … учениц.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b="1" i="1" smtClean="0">
              <a:solidFill>
                <a:srgbClr val="C0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b="1" i="1" smtClean="0">
              <a:solidFill>
                <a:srgbClr val="C0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b="1" i="1" smtClean="0">
              <a:solidFill>
                <a:srgbClr val="C0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b="1" i="1" smtClean="0">
              <a:solidFill>
                <a:srgbClr val="C0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b="1" i="1" smtClean="0">
              <a:solidFill>
                <a:srgbClr val="C0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b="1" i="1" smtClean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2555875" y="3284538"/>
            <a:ext cx="4176713" cy="720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троих</a:t>
            </a: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2555875" y="4076700"/>
            <a:ext cx="4176713" cy="7191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трёх</a:t>
            </a:r>
          </a:p>
        </p:txBody>
      </p:sp>
      <p:pic>
        <p:nvPicPr>
          <p:cNvPr id="43012" name="Picture 6" descr="http://www.stihi.ru/pics/2013/11/06/427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6338" y="1898650"/>
            <a:ext cx="15621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8" descr="http://vospitatel.edu54.ru/sites/default/files/userfiles/image/a70e32df9aca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89663" y="3167063"/>
            <a:ext cx="2024062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10" descr="http://superhelper.ru/uploads/thumb1_event_99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2205038"/>
            <a:ext cx="1738312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ъект 2"/>
          <p:cNvSpPr>
            <a:spLocks noGrp="1"/>
          </p:cNvSpPr>
          <p:nvPr>
            <p:ph idx="4294967295"/>
          </p:nvPr>
        </p:nvSpPr>
        <p:spPr>
          <a:xfrm>
            <a:off x="755650" y="476250"/>
            <a:ext cx="7931150" cy="56499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ru-RU" b="1" i="1" smtClean="0">
              <a:solidFill>
                <a:srgbClr val="C0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b="1" i="1" smtClean="0">
              <a:solidFill>
                <a:srgbClr val="C0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b="1" i="1" smtClean="0">
                <a:solidFill>
                  <a:srgbClr val="C00000"/>
                </a:solidFill>
              </a:rPr>
              <a:t>Прогулочные … бодро сновали по реке.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b="1" i="1" smtClean="0">
              <a:solidFill>
                <a:srgbClr val="C0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b="1" i="1" smtClean="0">
              <a:solidFill>
                <a:srgbClr val="C0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b="1" i="1" smtClean="0">
              <a:solidFill>
                <a:srgbClr val="C0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sz="5400" b="1" i="1" smtClean="0">
              <a:solidFill>
                <a:srgbClr val="C0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b="1" i="1" smtClean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2627313" y="3141663"/>
            <a:ext cx="4176712" cy="720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катера</a:t>
            </a: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2700338" y="3933825"/>
            <a:ext cx="4176712" cy="720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solidFill>
                  <a:srgbClr val="FF0000"/>
                </a:solidFill>
              </a:rPr>
              <a:t>катеры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4036" name="Picture 2" descr="http://akvamotors.ru/img/boa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4797425"/>
            <a:ext cx="57150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ъект 2"/>
          <p:cNvSpPr>
            <a:spLocks noGrp="1"/>
          </p:cNvSpPr>
          <p:nvPr>
            <p:ph idx="4294967295"/>
          </p:nvPr>
        </p:nvSpPr>
        <p:spPr>
          <a:xfrm>
            <a:off x="684213" y="692150"/>
            <a:ext cx="8002587" cy="54340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ru-RU" b="1" i="1" smtClean="0">
              <a:solidFill>
                <a:srgbClr val="C0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b="1" i="1" smtClean="0">
                <a:solidFill>
                  <a:srgbClr val="C00000"/>
                </a:solidFill>
              </a:rPr>
              <a:t>Я с удовольствием  … новую школьную форму.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b="1" i="1" smtClean="0">
              <a:solidFill>
                <a:srgbClr val="C0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b="1" i="1" smtClean="0">
              <a:solidFill>
                <a:srgbClr val="C0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b="1" i="1" smtClean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2555875" y="3357563"/>
            <a:ext cx="4176713" cy="720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одеваю</a:t>
            </a: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2555875" y="4149725"/>
            <a:ext cx="4176713" cy="720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надеваю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5060" name="Picture 2" descr="http://files2.fatakat.com/2013/9/1378396685316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1797050"/>
            <a:ext cx="2303462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http://vtorge24.ru/uploads/max/2017/02/13/zakazat-diplom-v-stavropole-448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484313"/>
            <a:ext cx="3773487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49275"/>
            <a:ext cx="8640763" cy="7921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Эта змея с греческого – «змееглот»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624" y="4797152"/>
            <a:ext cx="3744416" cy="914400"/>
          </a:xfrm>
          <a:prstGeom prst="round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70C0"/>
                </a:solidFill>
              </a:rPr>
              <a:t>кобра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2060848"/>
            <a:ext cx="3744416" cy="914400"/>
          </a:xfrm>
          <a:prstGeom prst="round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70C0"/>
                </a:solidFill>
              </a:rPr>
              <a:t>анаконда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3429000"/>
            <a:ext cx="3744416" cy="914400"/>
          </a:xfrm>
          <a:prstGeom prst="round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70C0"/>
                </a:solidFill>
              </a:rPr>
              <a:t>питон</a:t>
            </a:r>
          </a:p>
        </p:txBody>
      </p:sp>
      <p:pic>
        <p:nvPicPr>
          <p:cNvPr id="24578" name="Picture 2" descr="http://top5-top10.ru/wp-content/uploads/2017/09/%D0%9A%D0%BE%D1%80%D0%BE%D0%BB%D0%B5%D0%B2%D1%81%D0%BA%D0%B0%D1%8F-%D0%BA%D0%BE%D0%B1%D1%80%D0%B0-1068x7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1412875"/>
            <a:ext cx="7297737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ъект 2"/>
          <p:cNvSpPr>
            <a:spLocks noGrp="1"/>
          </p:cNvSpPr>
          <p:nvPr>
            <p:ph idx="4294967295"/>
          </p:nvPr>
        </p:nvSpPr>
        <p:spPr>
          <a:xfrm>
            <a:off x="684213" y="476250"/>
            <a:ext cx="8002587" cy="56499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ru-RU" b="1" i="1" smtClean="0">
              <a:solidFill>
                <a:srgbClr val="C0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b="1" i="1" smtClean="0">
              <a:solidFill>
                <a:srgbClr val="C0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b="1" i="1" smtClean="0">
                <a:solidFill>
                  <a:srgbClr val="C00000"/>
                </a:solidFill>
              </a:rPr>
              <a:t>Килограмм … мы принесли с рынка.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b="1" i="1" smtClean="0">
              <a:solidFill>
                <a:srgbClr val="C0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b="1" i="1" smtClean="0">
              <a:solidFill>
                <a:srgbClr val="C0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b="1" i="1" smtClean="0">
              <a:solidFill>
                <a:srgbClr val="C0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ru-RU" b="1" i="1" smtClean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2484438" y="3357563"/>
            <a:ext cx="4176712" cy="720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апельсин</a:t>
            </a: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2555875" y="4149725"/>
            <a:ext cx="4176713" cy="7191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апельсинов</a:t>
            </a:r>
          </a:p>
        </p:txBody>
      </p:sp>
      <p:pic>
        <p:nvPicPr>
          <p:cNvPr id="46084" name="Picture 2" descr="https://vgastronom.ru/upload/iblock/a3c/a3cdd89f104ca3532cb8b4893741a3b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6388" y="2144713"/>
            <a:ext cx="2030412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ъект 2"/>
          <p:cNvSpPr>
            <a:spLocks noGrp="1"/>
          </p:cNvSpPr>
          <p:nvPr>
            <p:ph idx="4294967295"/>
          </p:nvPr>
        </p:nvSpPr>
        <p:spPr>
          <a:xfrm>
            <a:off x="684213" y="692150"/>
            <a:ext cx="8002587" cy="54340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ru-RU" b="1" i="1" smtClean="0">
              <a:solidFill>
                <a:srgbClr val="C0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b="1" i="1" smtClean="0">
                <a:solidFill>
                  <a:srgbClr val="C00000"/>
                </a:solidFill>
              </a:rPr>
              <a:t>Я пригласила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b="1" i="1" smtClean="0">
                <a:solidFill>
                  <a:srgbClr val="C00000"/>
                </a:solidFill>
              </a:rPr>
              <a:t>друзей попить чай с …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b="1" i="1" smtClean="0">
              <a:solidFill>
                <a:srgbClr val="C0000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2484438" y="3284538"/>
            <a:ext cx="4176712" cy="720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solidFill>
                  <a:srgbClr val="FF0000"/>
                </a:solidFill>
              </a:rPr>
              <a:t>тОртом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2555875" y="4076700"/>
            <a:ext cx="4176713" cy="7191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solidFill>
                  <a:srgbClr val="FF0000"/>
                </a:solidFill>
              </a:rPr>
              <a:t>тортОм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7108" name="Picture 2" descr="https://img-fotki.yandex.ru/get/6522/39663434.1e9/0_7b640_e676c9e5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7463" y="4076700"/>
            <a:ext cx="232092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2133600"/>
            <a:ext cx="8229600" cy="1143000"/>
          </a:xfrm>
        </p:spPr>
        <p:txBody>
          <a:bodyPr/>
          <a:lstStyle/>
          <a:p>
            <a:r>
              <a:rPr lang="ru-RU" sz="6000" smtClean="0">
                <a:solidFill>
                  <a:schemeClr val="hlink"/>
                </a:solidFill>
                <a:latin typeface="Arial Black" pitchFamily="34" charset="0"/>
              </a:rPr>
              <a:t>Математика</a:t>
            </a:r>
          </a:p>
        </p:txBody>
      </p:sp>
      <p:sp>
        <p:nvSpPr>
          <p:cNvPr id="4813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s://i.artfile.me/wallpaper/23-11-2009/1600x1200/multfilmy-disney-413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429684" cy="6322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i.ytimg.com/vi/_6EPwxtJOA4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elcontacto.ru/files/images/640/660105c94f86bd585cd5c0e06ebe9bd1_CVna4AuX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196"/>
            <a:ext cx="9144000" cy="6809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lv2.pigugroup.eu/colours/512/238/9/5122389/1f7dd9fd883217ee3dbcd2b7798aa8c4_x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831410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https://i.ytimg.com/vi/S1eby-k4aTs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i.ytimg.com/vi/fpN9HJBQGEY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present5.com/presentation/d1c213f57fae46c05aa642791b4a2dff/imag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536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http://vtorge24.ru/uploads/max/2017/02/13/zakazat-diplom-v-stavropole-448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484313"/>
            <a:ext cx="3773487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49275"/>
            <a:ext cx="8640763" cy="7921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Почему у зебры на ноге есть черное пятно (голый участок кожи)?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4797152"/>
            <a:ext cx="5040560" cy="1368152"/>
          </a:xfrm>
          <a:prstGeom prst="round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70C0"/>
                </a:solidFill>
              </a:rPr>
              <a:t>Чтобы не травмировать кожу копытом во время отдыха на траве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2060848"/>
            <a:ext cx="3744416" cy="914400"/>
          </a:xfrm>
          <a:prstGeom prst="round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70C0"/>
                </a:solidFill>
              </a:rPr>
              <a:t>Для красоты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3429000"/>
            <a:ext cx="4608512" cy="914400"/>
          </a:xfrm>
          <a:prstGeom prst="round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70C0"/>
                </a:solidFill>
              </a:rPr>
              <a:t>Для защиты от нападения</a:t>
            </a:r>
          </a:p>
        </p:txBody>
      </p:sp>
      <p:sp>
        <p:nvSpPr>
          <p:cNvPr id="19468" name="AutoShape 2" descr="http://fotohomka.ru/images/Nov/26/231a947a04ce5283dc79c9b5a90c9683/mini_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9469" name="AutoShape 4" descr="http://fotohomka.ru/images/Nov/26/231a947a04ce5283dc79c9b5a90c9683/mini_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1030" name="Picture 6" descr="http://foto-zverey.ru/zebry/zebra-7.jpg"/>
          <p:cNvPicPr>
            <a:picLocks noChangeAspect="1" noChangeArrowheads="1"/>
          </p:cNvPicPr>
          <p:nvPr/>
        </p:nvPicPr>
        <p:blipFill>
          <a:blip r:embed="rId4"/>
          <a:srcRect t="4167" b="5556"/>
          <a:stretch>
            <a:fillRect/>
          </a:stretch>
        </p:blipFill>
        <p:spPr bwMode="auto">
          <a:xfrm>
            <a:off x="1042988" y="1052513"/>
            <a:ext cx="7345362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cdn2.arhivurokov.ru/multiurok/html/2018/12/13/s_5c129b6453d9f/1026251_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 idx="4294967295"/>
          </p:nvPr>
        </p:nvSpPr>
        <p:spPr>
          <a:xfrm>
            <a:off x="539750" y="1916113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chemeClr val="hlink"/>
                </a:solidFill>
                <a:latin typeface="Arial Black" pitchFamily="34" charset="0"/>
              </a:rPr>
              <a:t>Физкультура</a:t>
            </a:r>
          </a:p>
        </p:txBody>
      </p:sp>
      <p:sp>
        <p:nvSpPr>
          <p:cNvPr id="5017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5-конечная звезда 3">
            <a:hlinkClick r:id="rId2" action="ppaction://hlinkfile"/>
          </p:cNvPr>
          <p:cNvSpPr/>
          <p:nvPr/>
        </p:nvSpPr>
        <p:spPr>
          <a:xfrm>
            <a:off x="4143372" y="3214686"/>
            <a:ext cx="1785950" cy="17859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0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>
              <a:buNone/>
            </a:pPr>
            <a:endParaRPr lang="ru-RU" sz="6600" b="1" dirty="0" smtClean="0">
              <a:solidFill>
                <a:srgbClr val="265A9A"/>
              </a:solidFill>
            </a:endParaRPr>
          </a:p>
          <a:p>
            <a:pPr algn="ctr">
              <a:buNone/>
            </a:pPr>
            <a:r>
              <a:rPr lang="ru-RU" sz="6600" b="1" dirty="0" smtClean="0">
                <a:solidFill>
                  <a:srgbClr val="265A9A"/>
                </a:solidFill>
              </a:rPr>
              <a:t>Молодцы, ребята!</a:t>
            </a:r>
            <a:endParaRPr lang="ru-RU" sz="6600" b="1" dirty="0" smtClean="0">
              <a:solidFill>
                <a:srgbClr val="265A9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http://vtorge24.ru/uploads/max/2017/02/13/zakazat-diplom-v-stavropole-448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484313"/>
            <a:ext cx="3773487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825" y="549275"/>
            <a:ext cx="8640763" cy="7921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Сколько яиц откладывает осьминог?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1844824"/>
            <a:ext cx="3744416" cy="914400"/>
          </a:xfrm>
          <a:prstGeom prst="round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70C0"/>
                </a:solidFill>
              </a:rPr>
              <a:t>До 100 тысяч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3356992"/>
            <a:ext cx="3744416" cy="914400"/>
          </a:xfrm>
          <a:prstGeom prst="round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70C0"/>
                </a:solidFill>
              </a:rPr>
              <a:t>Несколько сот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5013176"/>
            <a:ext cx="3744416" cy="914400"/>
          </a:xfrm>
          <a:prstGeom prst="round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70C0"/>
                </a:solidFill>
              </a:rPr>
              <a:t>До миллиона</a:t>
            </a:r>
          </a:p>
        </p:txBody>
      </p:sp>
      <p:pic>
        <p:nvPicPr>
          <p:cNvPr id="27650" name="Picture 2" descr="https://cdn.fishki.net/upload/post/2017/08/31/2369778/25379dc0452b5202e7148dc0dbf66f4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1750" y="1412875"/>
            <a:ext cx="701516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http://vtorge24.ru/uploads/max/2017/02/13/zakazat-diplom-v-stavropole-448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773238"/>
            <a:ext cx="3775075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825" y="549275"/>
            <a:ext cx="8640763" cy="7921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Где прячут своих детенышей самые маленькие летучие мыши (бамбуковые)?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624" y="3212976"/>
            <a:ext cx="3960440" cy="914400"/>
          </a:xfrm>
          <a:prstGeom prst="round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70C0"/>
                </a:solidFill>
              </a:rPr>
              <a:t>В стебле бамбука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7624" y="1916832"/>
            <a:ext cx="4032448" cy="914400"/>
          </a:xfrm>
          <a:prstGeom prst="round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70C0"/>
                </a:solidFill>
              </a:rPr>
              <a:t>В дупле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87624" y="4797152"/>
            <a:ext cx="3600400" cy="914400"/>
          </a:xfrm>
          <a:prstGeom prst="round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70C0"/>
                </a:solidFill>
              </a:rPr>
              <a:t>В норке</a:t>
            </a:r>
          </a:p>
        </p:txBody>
      </p:sp>
      <p:pic>
        <p:nvPicPr>
          <p:cNvPr id="30722" name="Picture 2" descr="http://lifeinjapan.ru/upload/posts/bambur29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1484313"/>
            <a:ext cx="7200900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http://vtorge24.ru/uploads/max/2017/02/13/zakazat-diplom-v-stavropole-448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844675"/>
            <a:ext cx="3775075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825" y="549275"/>
            <a:ext cx="8640763" cy="7921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У каких акул панорамное зрение?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31640" y="1772816"/>
            <a:ext cx="3528392" cy="914400"/>
          </a:xfrm>
          <a:prstGeom prst="round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70C0"/>
                </a:solidFill>
              </a:rPr>
              <a:t>Акула-молот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9632" y="3356992"/>
            <a:ext cx="3528392" cy="914400"/>
          </a:xfrm>
          <a:prstGeom prst="round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70C0"/>
                </a:solidFill>
              </a:rPr>
              <a:t>Акула-нянька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87624" y="4797152"/>
            <a:ext cx="3600400" cy="914400"/>
          </a:xfrm>
          <a:prstGeom prst="round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70C0"/>
                </a:solidFill>
              </a:rPr>
              <a:t>Китовая акула</a:t>
            </a:r>
          </a:p>
        </p:txBody>
      </p:sp>
      <p:pic>
        <p:nvPicPr>
          <p:cNvPr id="32770" name="Picture 2" descr="https://ianimal.ru/wp-content/uploads/2011/01/akula-molot05.jpg"/>
          <p:cNvPicPr>
            <a:picLocks noChangeAspect="1" noChangeArrowheads="1"/>
          </p:cNvPicPr>
          <p:nvPr/>
        </p:nvPicPr>
        <p:blipFill>
          <a:blip r:embed="rId4"/>
          <a:srcRect l="4144" t="8859" b="9439"/>
          <a:stretch>
            <a:fillRect/>
          </a:stretch>
        </p:blipFill>
        <p:spPr bwMode="auto">
          <a:xfrm>
            <a:off x="900113" y="1268413"/>
            <a:ext cx="7410450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http://vtorge24.ru/uploads/max/2017/02/13/zakazat-diplom-v-stavropole-448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844675"/>
            <a:ext cx="3775075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825" y="549275"/>
            <a:ext cx="8640763" cy="7921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Чей зеленый груз в 50 раз больше собственного веса?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4725144"/>
            <a:ext cx="4464496" cy="936104"/>
          </a:xfrm>
          <a:prstGeom prst="round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70C0"/>
                </a:solidFill>
              </a:rPr>
              <a:t>Муравьи-листорезы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7624" y="1772816"/>
            <a:ext cx="3528392" cy="914400"/>
          </a:xfrm>
          <a:prstGeom prst="round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70C0"/>
                </a:solidFill>
              </a:rPr>
              <a:t>Скорпионы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87624" y="3212976"/>
            <a:ext cx="3600400" cy="914400"/>
          </a:xfrm>
          <a:prstGeom prst="round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70C0"/>
                </a:solidFill>
              </a:rPr>
              <a:t>Жуки-носороги</a:t>
            </a:r>
          </a:p>
        </p:txBody>
      </p:sp>
      <p:pic>
        <p:nvPicPr>
          <p:cNvPr id="34818" name="Picture 2" descr="https://img-fotki.yandex.ru/get/4600/127908635.8ae/0_1556ee_eb5dbe54_or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4600" y="1557338"/>
            <a:ext cx="7072313" cy="441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http://vtorge24.ru/uploads/max/2017/02/13/zakazat-diplom-v-stavropole-44887.jpg"/>
          <p:cNvPicPr>
            <a:picLocks noChangeAspect="1" noChangeArrowheads="1"/>
          </p:cNvPicPr>
          <p:nvPr/>
        </p:nvPicPr>
        <p:blipFill>
          <a:blip r:embed="rId2"/>
          <a:srcRect l="5724" r="4607"/>
          <a:stretch>
            <a:fillRect/>
          </a:stretch>
        </p:blipFill>
        <p:spPr bwMode="auto">
          <a:xfrm>
            <a:off x="5003800" y="1844675"/>
            <a:ext cx="3384550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825" y="620713"/>
            <a:ext cx="8640763" cy="7921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Ее пульс достигает 1000 ударов в минуту, она переносит температуру  минус 20 градусов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75656" y="3429000"/>
            <a:ext cx="3528392" cy="914400"/>
          </a:xfrm>
          <a:prstGeom prst="round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70C0"/>
                </a:solidFill>
              </a:rPr>
              <a:t>колибри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75656" y="1988840"/>
            <a:ext cx="3528392" cy="914400"/>
          </a:xfrm>
          <a:prstGeom prst="round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70C0"/>
                </a:solidFill>
              </a:rPr>
              <a:t>пустельга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1640" y="4797152"/>
            <a:ext cx="3600400" cy="914400"/>
          </a:xfrm>
          <a:prstGeom prst="round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70C0"/>
                </a:solidFill>
              </a:rPr>
              <a:t>альбатрос</a:t>
            </a:r>
          </a:p>
        </p:txBody>
      </p:sp>
      <p:pic>
        <p:nvPicPr>
          <p:cNvPr id="40962" name="Picture 2" descr="http://s1.1zoom.me/b5050/370/278124-alexfas01_1024x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1773238"/>
            <a:ext cx="70580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7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E5B9B7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475</Words>
  <Application>Microsoft Office PowerPoint</Application>
  <PresentationFormat>Экран (4:3)</PresentationFormat>
  <Paragraphs>174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Arial</vt:lpstr>
      <vt:lpstr>Arial Black</vt:lpstr>
      <vt:lpstr>Matilda</vt:lpstr>
      <vt:lpstr>Times New Roman</vt:lpstr>
      <vt:lpstr>Тема Office</vt:lpstr>
      <vt:lpstr>Слайд 1</vt:lpstr>
      <vt:lpstr>Эта ящерица может бегать по воде</vt:lpstr>
      <vt:lpstr>Эта змея с греческого – «змееглот»</vt:lpstr>
      <vt:lpstr>Почему у зебры на ноге есть черное пятно (голый участок кожи)?</vt:lpstr>
      <vt:lpstr>Сколько яиц откладывает осьминог?</vt:lpstr>
      <vt:lpstr>Где прячут своих детенышей самые маленькие летучие мыши (бамбуковые)?</vt:lpstr>
      <vt:lpstr>У каких акул панорамное зрение?</vt:lpstr>
      <vt:lpstr>Чей зеленый груз в 50 раз больше собственного веса?</vt:lpstr>
      <vt:lpstr>Ее пульс достигает 1000 ударов в минуту, она переносит температуру  минус 20 градусов</vt:lpstr>
      <vt:lpstr>Это дерево египтяне называли «дерево жизни». Может выдерживать температуру +50</vt:lpstr>
      <vt:lpstr>Сколько мышц в хоботе слона?</vt:lpstr>
      <vt:lpstr>Слайд 12</vt:lpstr>
      <vt:lpstr>Снегурочка</vt:lpstr>
      <vt:lpstr>Волк и семеро козлят</vt:lpstr>
      <vt:lpstr>По- щучьему веленью</vt:lpstr>
      <vt:lpstr>Колобок</vt:lpstr>
      <vt:lpstr>Три медведя</vt:lpstr>
      <vt:lpstr>Маша и медведь</vt:lpstr>
      <vt:lpstr>Царевна-лягушка</vt:lpstr>
      <vt:lpstr>Лиса и журавль</vt:lpstr>
      <vt:lpstr>Подвижная игра музыка про друзей</vt:lpstr>
      <vt:lpstr>Русский язык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Математика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Физкультура</vt:lpstr>
      <vt:lpstr>Слайд 42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</cp:lastModifiedBy>
  <cp:revision>100</cp:revision>
  <dcterms:created xsi:type="dcterms:W3CDTF">2013-08-23T08:38:35Z</dcterms:created>
  <dcterms:modified xsi:type="dcterms:W3CDTF">2019-03-18T04:18:29Z</dcterms:modified>
</cp:coreProperties>
</file>