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36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19.09.2017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t>19.09.2017</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t>19.09.2017</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332656"/>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000" b="1" i="1" u="sng"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экологическая</a:t>
            </a:r>
            <a:r>
              <a:rPr lang="ru-RU" sz="40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40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4000" b="1" i="1" u="sng"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роль зелёных насаждений</a:t>
            </a:r>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2016224" cy="1509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9511" y="3284984"/>
            <a:ext cx="2016225" cy="15044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941169"/>
            <a:ext cx="2016224" cy="15121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646803"/>
            <a:ext cx="5400600" cy="4050450"/>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p:spPr>
      </p:pic>
      <p:sp>
        <p:nvSpPr>
          <p:cNvPr id="2" name="TextBox 1"/>
          <p:cNvSpPr txBox="1"/>
          <p:nvPr/>
        </p:nvSpPr>
        <p:spPr>
          <a:xfrm>
            <a:off x="6012160" y="5301208"/>
            <a:ext cx="2922018" cy="1323439"/>
          </a:xfrm>
          <a:prstGeom prst="rect">
            <a:avLst/>
          </a:prstGeom>
          <a:noFill/>
        </p:spPr>
        <p:txBody>
          <a:bodyPr wrap="none" rtlCol="0">
            <a:spAutoFit/>
          </a:bodyPr>
          <a:lstStyle/>
          <a:p>
            <a:r>
              <a:rPr lang="ru-RU" sz="2000" b="1" dirty="0" smtClean="0">
                <a:solidFill>
                  <a:schemeClr val="bg1"/>
                </a:solidFill>
              </a:rPr>
              <a:t>Выполнил:</a:t>
            </a:r>
          </a:p>
          <a:p>
            <a:r>
              <a:rPr lang="ru-RU" sz="2000" b="1" dirty="0" err="1" smtClean="0">
                <a:solidFill>
                  <a:schemeClr val="bg1"/>
                </a:solidFill>
              </a:rPr>
              <a:t>Ашпин</a:t>
            </a:r>
            <a:r>
              <a:rPr lang="ru-RU" sz="2000" b="1" dirty="0" smtClean="0">
                <a:solidFill>
                  <a:schemeClr val="bg1"/>
                </a:solidFill>
              </a:rPr>
              <a:t> И,9 </a:t>
            </a:r>
            <a:r>
              <a:rPr lang="ru-RU" sz="2000" b="1" dirty="0" err="1" smtClean="0">
                <a:solidFill>
                  <a:schemeClr val="bg1"/>
                </a:solidFill>
              </a:rPr>
              <a:t>скк</a:t>
            </a:r>
            <a:r>
              <a:rPr lang="ru-RU" sz="2000" b="1" dirty="0" smtClean="0">
                <a:solidFill>
                  <a:schemeClr val="bg1"/>
                </a:solidFill>
              </a:rPr>
              <a:t>;</a:t>
            </a:r>
          </a:p>
          <a:p>
            <a:r>
              <a:rPr lang="ru-RU" sz="2000" b="1" dirty="0" err="1" smtClean="0">
                <a:solidFill>
                  <a:schemeClr val="bg1"/>
                </a:solidFill>
              </a:rPr>
              <a:t>Совриков</a:t>
            </a:r>
            <a:r>
              <a:rPr lang="ru-RU" sz="2000" b="1" dirty="0" smtClean="0">
                <a:solidFill>
                  <a:schemeClr val="bg1"/>
                </a:solidFill>
              </a:rPr>
              <a:t> О., 9 </a:t>
            </a:r>
            <a:r>
              <a:rPr lang="ru-RU" sz="2000" b="1" dirty="0" err="1" smtClean="0">
                <a:solidFill>
                  <a:schemeClr val="bg1"/>
                </a:solidFill>
              </a:rPr>
              <a:t>скк</a:t>
            </a:r>
            <a:endParaRPr lang="ru-RU" sz="2000" b="1" dirty="0" smtClean="0">
              <a:solidFill>
                <a:schemeClr val="bg1"/>
              </a:solidFill>
            </a:endParaRPr>
          </a:p>
          <a:p>
            <a:r>
              <a:rPr lang="ru-RU" sz="2000" b="1" dirty="0" err="1" smtClean="0">
                <a:solidFill>
                  <a:schemeClr val="bg1"/>
                </a:solidFill>
              </a:rPr>
              <a:t>Учитель:Литовских</a:t>
            </a:r>
            <a:r>
              <a:rPr lang="ru-RU" sz="2000" b="1" dirty="0" smtClean="0">
                <a:solidFill>
                  <a:schemeClr val="bg1"/>
                </a:solidFill>
              </a:rPr>
              <a:t> С.В.</a:t>
            </a:r>
            <a:endParaRPr lang="ru-RU" sz="2000" b="1" dirty="0">
              <a:solidFill>
                <a:schemeClr val="bg1"/>
              </a:solidFill>
            </a:endParaRPr>
          </a:p>
        </p:txBody>
      </p:sp>
    </p:spTree>
    <p:extLst>
      <p:ext uri="{BB962C8B-B14F-4D97-AF65-F5344CB8AC3E}">
        <p14:creationId xmlns:p14="http://schemas.microsoft.com/office/powerpoint/2010/main" val="3421259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облако 1"/>
          <p:cNvSpPr/>
          <p:nvPr/>
        </p:nvSpPr>
        <p:spPr>
          <a:xfrm>
            <a:off x="2771800" y="1916832"/>
            <a:ext cx="3672408" cy="24333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00"/>
                </a:solidFill>
              </a:rPr>
              <a:t>Функции</a:t>
            </a:r>
          </a:p>
          <a:p>
            <a:pPr algn="ctr"/>
            <a:r>
              <a:rPr lang="ru-RU" dirty="0" smtClean="0">
                <a:solidFill>
                  <a:srgbClr val="FFFF00"/>
                </a:solidFill>
              </a:rPr>
              <a:t>Зелёных </a:t>
            </a:r>
          </a:p>
          <a:p>
            <a:pPr algn="ctr"/>
            <a:r>
              <a:rPr lang="ru-RU" dirty="0" smtClean="0">
                <a:solidFill>
                  <a:srgbClr val="FFFF00"/>
                </a:solidFill>
              </a:rPr>
              <a:t>насаждений</a:t>
            </a:r>
            <a:endParaRPr lang="ru-RU" dirty="0">
              <a:solidFill>
                <a:srgbClr val="FFFF00"/>
              </a:solidFill>
            </a:endParaRPr>
          </a:p>
        </p:txBody>
      </p:sp>
      <p:cxnSp>
        <p:nvCxnSpPr>
          <p:cNvPr id="4" name="Прямая со стрелкой 3"/>
          <p:cNvCxnSpPr/>
          <p:nvPr/>
        </p:nvCxnSpPr>
        <p:spPr>
          <a:xfrm flipV="1">
            <a:off x="4519317" y="1367124"/>
            <a:ext cx="0" cy="517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V="1">
            <a:off x="6084168" y="1772816"/>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6444208" y="3356992"/>
            <a:ext cx="26987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652120" y="4077072"/>
            <a:ext cx="61206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734018" y="4581128"/>
            <a:ext cx="12601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347864" y="4725144"/>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2339752" y="4005064"/>
            <a:ext cx="576064" cy="345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2483768" y="2276872"/>
            <a:ext cx="43204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rot="10800000" flipV="1">
            <a:off x="467544" y="977814"/>
            <a:ext cx="273630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00"/>
                </a:solidFill>
              </a:rPr>
              <a:t>Декоративно-</a:t>
            </a:r>
          </a:p>
          <a:p>
            <a:pPr algn="ctr"/>
            <a:r>
              <a:rPr lang="ru-RU" dirty="0" smtClean="0">
                <a:solidFill>
                  <a:srgbClr val="FFFF00"/>
                </a:solidFill>
              </a:rPr>
              <a:t>художественную</a:t>
            </a:r>
            <a:endParaRPr lang="ru-RU" dirty="0">
              <a:solidFill>
                <a:srgbClr val="FFFF00"/>
              </a:solidFill>
            </a:endParaRPr>
          </a:p>
        </p:txBody>
      </p:sp>
      <p:sp>
        <p:nvSpPr>
          <p:cNvPr id="27" name="Овал 26"/>
          <p:cNvSpPr/>
          <p:nvPr/>
        </p:nvSpPr>
        <p:spPr>
          <a:xfrm>
            <a:off x="3844903" y="332656"/>
            <a:ext cx="134882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00"/>
                </a:solidFill>
              </a:rPr>
              <a:t>Борьба с шумом</a:t>
            </a:r>
            <a:endParaRPr lang="ru-RU" dirty="0">
              <a:solidFill>
                <a:srgbClr val="FFFF00"/>
              </a:solidFill>
            </a:endParaRPr>
          </a:p>
        </p:txBody>
      </p:sp>
      <p:sp>
        <p:nvSpPr>
          <p:cNvPr id="28" name="Овал 27"/>
          <p:cNvSpPr/>
          <p:nvPr/>
        </p:nvSpPr>
        <p:spPr>
          <a:xfrm>
            <a:off x="6155538" y="476672"/>
            <a:ext cx="187284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FF00"/>
                </a:solidFill>
              </a:rPr>
              <a:t>В</a:t>
            </a:r>
            <a:r>
              <a:rPr lang="ru-RU" dirty="0" smtClean="0">
                <a:solidFill>
                  <a:srgbClr val="FFFF00"/>
                </a:solidFill>
              </a:rPr>
              <a:t>ыделение кислорода</a:t>
            </a:r>
            <a:endParaRPr lang="ru-RU" dirty="0">
              <a:solidFill>
                <a:srgbClr val="FFFF00"/>
              </a:solidFill>
            </a:endParaRPr>
          </a:p>
        </p:txBody>
      </p:sp>
      <p:sp>
        <p:nvSpPr>
          <p:cNvPr id="29" name="Овал 28"/>
          <p:cNvSpPr/>
          <p:nvPr/>
        </p:nvSpPr>
        <p:spPr>
          <a:xfrm>
            <a:off x="6714084" y="2132856"/>
            <a:ext cx="2267743" cy="171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00"/>
                </a:solidFill>
              </a:rPr>
              <a:t>Снижение запылённости и </a:t>
            </a:r>
            <a:r>
              <a:rPr lang="ru-RU" dirty="0" err="1" smtClean="0">
                <a:solidFill>
                  <a:srgbClr val="FFFF00"/>
                </a:solidFill>
              </a:rPr>
              <a:t>загазованнос-ти</a:t>
            </a:r>
            <a:r>
              <a:rPr lang="ru-RU" dirty="0" smtClean="0">
                <a:solidFill>
                  <a:srgbClr val="FFFF00"/>
                </a:solidFill>
              </a:rPr>
              <a:t> воздуха</a:t>
            </a:r>
            <a:endParaRPr lang="ru-RU" dirty="0">
              <a:solidFill>
                <a:srgbClr val="FFFF00"/>
              </a:solidFill>
            </a:endParaRPr>
          </a:p>
        </p:txBody>
      </p:sp>
      <p:sp>
        <p:nvSpPr>
          <p:cNvPr id="30" name="Овал 29"/>
          <p:cNvSpPr/>
          <p:nvPr/>
        </p:nvSpPr>
        <p:spPr>
          <a:xfrm>
            <a:off x="6080364" y="4203665"/>
            <a:ext cx="2448272" cy="1330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rgbClr val="FFFF00"/>
                </a:solidFill>
              </a:rPr>
              <a:t>Газозащитная</a:t>
            </a:r>
            <a:endParaRPr lang="ru-RU" dirty="0">
              <a:solidFill>
                <a:srgbClr val="FFFF00"/>
              </a:solidFill>
            </a:endParaRPr>
          </a:p>
        </p:txBody>
      </p:sp>
      <p:sp>
        <p:nvSpPr>
          <p:cNvPr id="31" name="Овал 30"/>
          <p:cNvSpPr/>
          <p:nvPr/>
        </p:nvSpPr>
        <p:spPr>
          <a:xfrm>
            <a:off x="3783213" y="5285749"/>
            <a:ext cx="2452076" cy="1001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00"/>
                </a:solidFill>
              </a:rPr>
              <a:t>ветрозащитная</a:t>
            </a:r>
            <a:endParaRPr lang="ru-RU" dirty="0">
              <a:solidFill>
                <a:srgbClr val="FFFF00"/>
              </a:solidFill>
            </a:endParaRPr>
          </a:p>
        </p:txBody>
      </p:sp>
      <p:sp>
        <p:nvSpPr>
          <p:cNvPr id="32" name="Овал 31"/>
          <p:cNvSpPr/>
          <p:nvPr/>
        </p:nvSpPr>
        <p:spPr>
          <a:xfrm>
            <a:off x="1259632" y="5285749"/>
            <a:ext cx="226825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rgbClr val="FFFF00"/>
                </a:solidFill>
              </a:rPr>
              <a:t>фитонцидная</a:t>
            </a:r>
            <a:endParaRPr lang="ru-RU" dirty="0">
              <a:solidFill>
                <a:srgbClr val="FFFF00"/>
              </a:solidFill>
            </a:endParaRPr>
          </a:p>
        </p:txBody>
      </p:sp>
      <p:sp>
        <p:nvSpPr>
          <p:cNvPr id="33" name="Овал 32"/>
          <p:cNvSpPr/>
          <p:nvPr/>
        </p:nvSpPr>
        <p:spPr>
          <a:xfrm>
            <a:off x="251520" y="3392996"/>
            <a:ext cx="1950907" cy="166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FF00"/>
                </a:solidFill>
              </a:rPr>
              <a:t>Влияние на влажность воздуха</a:t>
            </a:r>
            <a:endParaRPr lang="ru-RU" dirty="0">
              <a:solidFill>
                <a:srgbClr val="FFFF00"/>
              </a:solidFill>
            </a:endParaRPr>
          </a:p>
        </p:txBody>
      </p:sp>
    </p:spTree>
    <p:extLst>
      <p:ext uri="{BB962C8B-B14F-4D97-AF65-F5344CB8AC3E}">
        <p14:creationId xmlns:p14="http://schemas.microsoft.com/office/powerpoint/2010/main" val="11576692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000"/>
                                        <p:tgtEl>
                                          <p:spTgt spid="29"/>
                                        </p:tgtEl>
                                      </p:cBhvr>
                                    </p:animEffect>
                                    <p:anim calcmode="lin" valueType="num">
                                      <p:cBhvr>
                                        <p:cTn id="15" dur="2000" fill="hold"/>
                                        <p:tgtEl>
                                          <p:spTgt spid="29"/>
                                        </p:tgtEl>
                                        <p:attrNameLst>
                                          <p:attrName>ppt_w</p:attrName>
                                        </p:attrNameLst>
                                      </p:cBhvr>
                                      <p:tavLst>
                                        <p:tav tm="0" fmla="#ppt_w*sin(2.5*pi*$)">
                                          <p:val>
                                            <p:fltVal val="0"/>
                                          </p:val>
                                        </p:tav>
                                        <p:tav tm="100000">
                                          <p:val>
                                            <p:fltVal val="1"/>
                                          </p:val>
                                        </p:tav>
                                      </p:tavLst>
                                    </p:anim>
                                    <p:anim calcmode="lin" valueType="num">
                                      <p:cBhvr>
                                        <p:cTn id="1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anim calcmode="lin" valueType="num">
                                      <p:cBhvr>
                                        <p:cTn id="22" dur="2000" fill="hold"/>
                                        <p:tgtEl>
                                          <p:spTgt spid="30"/>
                                        </p:tgtEl>
                                        <p:attrNameLst>
                                          <p:attrName>ppt_w</p:attrName>
                                        </p:attrNameLst>
                                      </p:cBhvr>
                                      <p:tavLst>
                                        <p:tav tm="0" fmla="#ppt_w*sin(2.5*pi*$)">
                                          <p:val>
                                            <p:fltVal val="0"/>
                                          </p:val>
                                        </p:tav>
                                        <p:tav tm="100000">
                                          <p:val>
                                            <p:fltVal val="1"/>
                                          </p:val>
                                        </p:tav>
                                      </p:tavLst>
                                    </p:anim>
                                    <p:anim calcmode="lin" valueType="num">
                                      <p:cBhvr>
                                        <p:cTn id="23"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anim calcmode="lin" valueType="num">
                                      <p:cBhvr>
                                        <p:cTn id="29" dur="2000" fill="hold"/>
                                        <p:tgtEl>
                                          <p:spTgt spid="31"/>
                                        </p:tgtEl>
                                        <p:attrNameLst>
                                          <p:attrName>ppt_w</p:attrName>
                                        </p:attrNameLst>
                                      </p:cBhvr>
                                      <p:tavLst>
                                        <p:tav tm="0" fmla="#ppt_w*sin(2.5*pi*$)">
                                          <p:val>
                                            <p:fltVal val="0"/>
                                          </p:val>
                                        </p:tav>
                                        <p:tav tm="100000">
                                          <p:val>
                                            <p:fltVal val="1"/>
                                          </p:val>
                                        </p:tav>
                                      </p:tavLst>
                                    </p:anim>
                                    <p:anim calcmode="lin" valueType="num">
                                      <p:cBhvr>
                                        <p:cTn id="30"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000"/>
                                        <p:tgtEl>
                                          <p:spTgt spid="32"/>
                                        </p:tgtEl>
                                      </p:cBhvr>
                                    </p:animEffect>
                                    <p:anim calcmode="lin" valueType="num">
                                      <p:cBhvr>
                                        <p:cTn id="36" dur="2000" fill="hold"/>
                                        <p:tgtEl>
                                          <p:spTgt spid="32"/>
                                        </p:tgtEl>
                                        <p:attrNameLst>
                                          <p:attrName>ppt_w</p:attrName>
                                        </p:attrNameLst>
                                      </p:cBhvr>
                                      <p:tavLst>
                                        <p:tav tm="0" fmla="#ppt_w*sin(2.5*pi*$)">
                                          <p:val>
                                            <p:fltVal val="0"/>
                                          </p:val>
                                        </p:tav>
                                        <p:tav tm="100000">
                                          <p:val>
                                            <p:fltVal val="1"/>
                                          </p:val>
                                        </p:tav>
                                      </p:tavLst>
                                    </p:anim>
                                    <p:anim calcmode="lin" valueType="num">
                                      <p:cBhvr>
                                        <p:cTn id="37"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anim calcmode="lin" valueType="num">
                                      <p:cBhvr>
                                        <p:cTn id="43" dur="2000" fill="hold"/>
                                        <p:tgtEl>
                                          <p:spTgt spid="33"/>
                                        </p:tgtEl>
                                        <p:attrNameLst>
                                          <p:attrName>ppt_w</p:attrName>
                                        </p:attrNameLst>
                                      </p:cBhvr>
                                      <p:tavLst>
                                        <p:tav tm="0" fmla="#ppt_w*sin(2.5*pi*$)">
                                          <p:val>
                                            <p:fltVal val="0"/>
                                          </p:val>
                                        </p:tav>
                                        <p:tav tm="100000">
                                          <p:val>
                                            <p:fltVal val="1"/>
                                          </p:val>
                                        </p:tav>
                                      </p:tavLst>
                                    </p:anim>
                                    <p:anim calcmode="lin" valueType="num">
                                      <p:cBhvr>
                                        <p:cTn id="44"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anim calcmode="lin" valueType="num">
                                      <p:cBhvr>
                                        <p:cTn id="50" dur="2000" fill="hold"/>
                                        <p:tgtEl>
                                          <p:spTgt spid="27"/>
                                        </p:tgtEl>
                                        <p:attrNameLst>
                                          <p:attrName>ppt_w</p:attrName>
                                        </p:attrNameLst>
                                      </p:cBhvr>
                                      <p:tavLst>
                                        <p:tav tm="0" fmla="#ppt_w*sin(2.5*pi*$)">
                                          <p:val>
                                            <p:fltVal val="0"/>
                                          </p:val>
                                        </p:tav>
                                        <p:tav tm="100000">
                                          <p:val>
                                            <p:fltVal val="1"/>
                                          </p:val>
                                        </p:tav>
                                      </p:tavLst>
                                    </p:anim>
                                    <p:anim calcmode="lin" valueType="num">
                                      <p:cBhvr>
                                        <p:cTn id="51"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anim calcmode="lin" valueType="num">
                                      <p:cBhvr>
                                        <p:cTn id="57" dur="2000" fill="hold"/>
                                        <p:tgtEl>
                                          <p:spTgt spid="26"/>
                                        </p:tgtEl>
                                        <p:attrNameLst>
                                          <p:attrName>ppt_w</p:attrName>
                                        </p:attrNameLst>
                                      </p:cBhvr>
                                      <p:tavLst>
                                        <p:tav tm="0" fmla="#ppt_w*sin(2.5*pi*$)">
                                          <p:val>
                                            <p:fltVal val="0"/>
                                          </p:val>
                                        </p:tav>
                                        <p:tav tm="100000">
                                          <p:val>
                                            <p:fltVal val="1"/>
                                          </p:val>
                                        </p:tav>
                                      </p:tavLst>
                                    </p:anim>
                                    <p:anim calcmode="lin" valueType="num">
                                      <p:cBhvr>
                                        <p:cTn id="58"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i="1" u="sng"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Выделение кислорода и поглощение</a:t>
            </a:r>
            <a:br>
              <a:rPr lang="ru-RU" b="1" i="1" u="sng"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b="1" i="1" u="sng"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углекислого газа</a:t>
            </a:r>
          </a:p>
        </p:txBody>
      </p:sp>
      <p:sp>
        <p:nvSpPr>
          <p:cNvPr id="3" name="Текст 2"/>
          <p:cNvSpPr>
            <a:spLocks noGrp="1"/>
          </p:cNvSpPr>
          <p:nvPr>
            <p:ph type="body" idx="2"/>
          </p:nvPr>
        </p:nvSpPr>
        <p:spPr>
          <a:xfrm>
            <a:off x="611560" y="1435100"/>
            <a:ext cx="2736304" cy="4572000"/>
          </a:xfrm>
        </p:spPr>
        <p:txBody>
          <a:bodyPr>
            <a:normAutofit fontScale="92500" lnSpcReduction="10000"/>
          </a:bodyPr>
          <a:lstStyle/>
          <a:p>
            <a:r>
              <a:rPr lang="ru-RU" dirty="0" smtClean="0">
                <a:solidFill>
                  <a:srgbClr val="FFFF00"/>
                </a:solidFill>
              </a:rPr>
              <a:t>ДЕРЕВО СРЕДНЕЙ</a:t>
            </a:r>
          </a:p>
          <a:p>
            <a:r>
              <a:rPr lang="ru-RU" dirty="0" smtClean="0">
                <a:solidFill>
                  <a:srgbClr val="FFFF00"/>
                </a:solidFill>
              </a:rPr>
              <a:t>ВЕЛИЧЕНЫ  ЗА </a:t>
            </a:r>
            <a:r>
              <a:rPr lang="ru-RU" sz="2400" dirty="0" smtClean="0">
                <a:solidFill>
                  <a:srgbClr val="FFFF00"/>
                </a:solidFill>
              </a:rPr>
              <a:t>24 </a:t>
            </a:r>
            <a:r>
              <a:rPr lang="ru-RU" dirty="0" smtClean="0">
                <a:solidFill>
                  <a:srgbClr val="FFFF00"/>
                </a:solidFill>
              </a:rPr>
              <a:t>ЧАСА</a:t>
            </a:r>
          </a:p>
          <a:p>
            <a:r>
              <a:rPr lang="ru-RU" dirty="0" smtClean="0">
                <a:solidFill>
                  <a:srgbClr val="FFFF00"/>
                </a:solidFill>
              </a:rPr>
              <a:t>ВОССТАНАВЛИВАЕТ </a:t>
            </a:r>
          </a:p>
          <a:p>
            <a:r>
              <a:rPr lang="ru-RU" dirty="0" smtClean="0">
                <a:solidFill>
                  <a:srgbClr val="FFFF00"/>
                </a:solidFill>
              </a:rPr>
              <a:t>СТОЛЬКО  КИСЛОРОДА,</a:t>
            </a:r>
          </a:p>
          <a:p>
            <a:r>
              <a:rPr lang="ru-RU" dirty="0" smtClean="0">
                <a:solidFill>
                  <a:srgbClr val="FFFF00"/>
                </a:solidFill>
              </a:rPr>
              <a:t>СКОЛЬКО  НЕ ОБХОДИМО  ДЛЯ ДЫХАНИЯ  ТРЁХ ЧЕЛОВЕК.ЗА  ОДИН ТЁПЛЫЙ  СОЛНЕЧНЫЙ ДЕНЬ ГЕКТАР ЛЕСА ПОГЛАЩАЕТ ИЗ ВОЗДУХА </a:t>
            </a:r>
            <a:r>
              <a:rPr lang="ru-RU" sz="2400" b="1" dirty="0" smtClean="0">
                <a:solidFill>
                  <a:srgbClr val="FFFF00"/>
                </a:solidFill>
              </a:rPr>
              <a:t>220-280</a:t>
            </a:r>
            <a:r>
              <a:rPr lang="ru-RU" dirty="0" smtClean="0">
                <a:solidFill>
                  <a:srgbClr val="FFFF00"/>
                </a:solidFill>
              </a:rPr>
              <a:t>КГ</a:t>
            </a:r>
          </a:p>
          <a:p>
            <a:r>
              <a:rPr lang="ru-RU" dirty="0" smtClean="0">
                <a:solidFill>
                  <a:srgbClr val="FFFF00"/>
                </a:solidFill>
              </a:rPr>
              <a:t>УГЛЕКИСЛОГО ГАЗА И ВЫДЕЛЯЕТ </a:t>
            </a:r>
            <a:r>
              <a:rPr lang="ru-RU" sz="2400" b="1" dirty="0" smtClean="0">
                <a:solidFill>
                  <a:srgbClr val="FFFF00"/>
                </a:solidFill>
              </a:rPr>
              <a:t>180-200</a:t>
            </a:r>
            <a:r>
              <a:rPr lang="ru-RU" dirty="0" smtClean="0">
                <a:solidFill>
                  <a:srgbClr val="FFFF00"/>
                </a:solidFill>
              </a:rPr>
              <a:t>КГ</a:t>
            </a:r>
          </a:p>
          <a:p>
            <a:r>
              <a:rPr lang="ru-RU" dirty="0" smtClean="0">
                <a:solidFill>
                  <a:srgbClr val="FFFF00"/>
                </a:solidFill>
              </a:rPr>
              <a:t>КИСЛОРОДА</a:t>
            </a:r>
            <a:endParaRPr lang="ru-RU" dirty="0">
              <a:solidFill>
                <a:srgbClr val="FFFF00"/>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19872" y="1412776"/>
            <a:ext cx="5486400"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4456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200" b="1" i="1" u="sng"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Снижение запылённости и загазованности воздуха</a:t>
            </a:r>
            <a:endParaRPr lang="ru-RU" sz="3200" b="1" i="1" u="sng"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Текст 2"/>
          <p:cNvSpPr>
            <a:spLocks noGrp="1"/>
          </p:cNvSpPr>
          <p:nvPr>
            <p:ph type="body" idx="2"/>
          </p:nvPr>
        </p:nvSpPr>
        <p:spPr/>
        <p:txBody>
          <a:bodyPr>
            <a:noAutofit/>
          </a:bodyPr>
          <a:lstStyle/>
          <a:p>
            <a:r>
              <a:rPr lang="ru-RU" sz="1100" dirty="0" smtClean="0"/>
              <a:t>Зелёные насаждения очищают городской воздух от пыли и газов. Этот процесс происходит следующим образом.</a:t>
            </a:r>
          </a:p>
          <a:p>
            <a:r>
              <a:rPr lang="ru-RU" sz="1100" dirty="0" smtClean="0"/>
              <a:t>Загрязнённый воздушный поток, встречающий на своём пути зелёный массив, замедляет скорость, в результате чего под влиянием силы тяжести 60-70% пыли, содержащейся в воздухе, оседает на деревья и кустарники. Некоторое количество пыли выпадает из воздушного потока, наталкиваясь на </a:t>
            </a:r>
            <a:r>
              <a:rPr lang="ru-RU" sz="1100" dirty="0" err="1" smtClean="0"/>
              <a:t>стволы,ветки,листья</a:t>
            </a:r>
            <a:r>
              <a:rPr lang="ru-RU" sz="1100" dirty="0" smtClean="0"/>
              <a:t>. Значительная часть пыли оседает на поверхность листьев, хвои, веток, стволов. Во время дождя эта пыль смывается на землю. Под зелёными насаждениями вследствие разности температур, возникают нисходящие потоки воздуха, которые также увлекают пыль на землю  </a:t>
            </a:r>
            <a:endParaRPr lang="ru-RU" sz="11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15635" y="1484784"/>
            <a:ext cx="5499765" cy="4536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1665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902" y="1351672"/>
            <a:ext cx="8185578" cy="2509376"/>
          </a:xfrm>
        </p:spPr>
        <p:txBody>
          <a:bodyPr>
            <a:normAutofit/>
          </a:bodyPr>
          <a:lstStyle/>
          <a:p>
            <a:r>
              <a:rPr lang="ru-RU" dirty="0" smtClean="0"/>
              <a:t>Зелёные насаждения эффективного влияния на тепловой режим и микроклимат в </a:t>
            </a:r>
            <a:r>
              <a:rPr lang="ru-RU" dirty="0" err="1" smtClean="0"/>
              <a:t>местности.Создания</a:t>
            </a:r>
            <a:r>
              <a:rPr lang="ru-RU" dirty="0" smtClean="0"/>
              <a:t> устойчивых зелёных насаждений в </a:t>
            </a:r>
            <a:r>
              <a:rPr lang="ru-RU" dirty="0" err="1" smtClean="0"/>
              <a:t>задымлёном</a:t>
            </a:r>
            <a:r>
              <a:rPr lang="ru-RU" dirty="0" smtClean="0"/>
              <a:t>, </a:t>
            </a:r>
            <a:r>
              <a:rPr lang="ru-RU" dirty="0" err="1" smtClean="0"/>
              <a:t>закопчёном</a:t>
            </a:r>
            <a:r>
              <a:rPr lang="ru-RU" dirty="0" smtClean="0"/>
              <a:t> микроклимате-один из самых доступных и эффективных способов улучшения окружающей </a:t>
            </a:r>
            <a:r>
              <a:rPr lang="ru-RU" dirty="0" err="1" smtClean="0"/>
              <a:t>среды.При</a:t>
            </a:r>
            <a:r>
              <a:rPr lang="ru-RU" dirty="0" smtClean="0"/>
              <a:t> закладе зелёных насаждений следует принимать во внимание очистительные свойства разных </a:t>
            </a:r>
            <a:r>
              <a:rPr lang="ru-RU" dirty="0" err="1" smtClean="0"/>
              <a:t>видоа</a:t>
            </a:r>
            <a:r>
              <a:rPr lang="ru-RU" dirty="0" smtClean="0"/>
              <a:t> деревьев и обеспечить их рациональное сочетание при озеленении</a:t>
            </a:r>
            <a:endParaRPr lang="ru-RU" dirty="0"/>
          </a:p>
        </p:txBody>
      </p:sp>
      <p:sp>
        <p:nvSpPr>
          <p:cNvPr id="3" name="Заголовок 2"/>
          <p:cNvSpPr>
            <a:spLocks noGrp="1"/>
          </p:cNvSpPr>
          <p:nvPr>
            <p:ph type="title"/>
          </p:nvPr>
        </p:nvSpPr>
        <p:spPr/>
        <p:txBody>
          <a:bodyPr/>
          <a:lstStyle/>
          <a:p>
            <a:r>
              <a:rPr lang="ru-RU" dirty="0" smtClean="0">
                <a:solidFill>
                  <a:srgbClr val="FFFF00"/>
                </a:solidFill>
              </a:rPr>
              <a:t>вывод</a:t>
            </a:r>
            <a:endParaRPr lang="ru-RU" dirty="0">
              <a:solidFill>
                <a:srgbClr val="FFFF00"/>
              </a:solidFill>
            </a:endParaRPr>
          </a:p>
        </p:txBody>
      </p:sp>
    </p:spTree>
    <p:extLst>
      <p:ext uri="{BB962C8B-B14F-4D97-AF65-F5344CB8AC3E}">
        <p14:creationId xmlns:p14="http://schemas.microsoft.com/office/powerpoint/2010/main" val="9406154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5581232"/>
          </a:xfrm>
        </p:spPr>
        <p:txBody>
          <a:bodyPr/>
          <a:lstStyle/>
          <a:p>
            <a:pPr algn="ctr"/>
            <a:r>
              <a:rPr lang="ru-RU" sz="9600" u="sng" dirty="0" smtClean="0"/>
              <a:t>Конец</a:t>
            </a:r>
            <a:br>
              <a:rPr lang="ru-RU" sz="9600" u="sng" dirty="0" smtClean="0"/>
            </a:br>
            <a:r>
              <a:rPr lang="ru-RU" sz="9600" dirty="0" smtClean="0"/>
              <a:t>!</a:t>
            </a:r>
            <a:r>
              <a:rPr lang="ru-RU" sz="9600" dirty="0" smtClean="0">
                <a:sym typeface="Wingdings" panose="05000000000000000000" pitchFamily="2" charset="2"/>
              </a:rPr>
              <a:t>!</a:t>
            </a:r>
            <a:endParaRPr lang="ru-RU" sz="9600" dirty="0"/>
          </a:p>
        </p:txBody>
      </p:sp>
    </p:spTree>
    <p:extLst>
      <p:ext uri="{BB962C8B-B14F-4D97-AF65-F5344CB8AC3E}">
        <p14:creationId xmlns:p14="http://schemas.microsoft.com/office/powerpoint/2010/main" val="41936840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109</TotalTime>
  <Words>232</Words>
  <Application>Microsoft Office PowerPoint</Application>
  <PresentationFormat>Экран (4:3)</PresentationFormat>
  <Paragraphs>31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Метро</vt:lpstr>
      <vt:lpstr>экологическая роль зелёных насаждений </vt:lpstr>
      <vt:lpstr>Презентация PowerPoint</vt:lpstr>
      <vt:lpstr>Выделение кислорода и поглощение углекислого газа</vt:lpstr>
      <vt:lpstr>Снижение запылённости и загазованности воздуха</vt:lpstr>
      <vt:lpstr>вывод</vt:lpstr>
      <vt:lpstr>Конец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экологическая роль зелёных насаждений </dc:title>
  <dc:creator>Администратор</dc:creator>
  <cp:lastModifiedBy>света</cp:lastModifiedBy>
  <cp:revision>24</cp:revision>
  <dcterms:created xsi:type="dcterms:W3CDTF">2016-02-29T10:18:46Z</dcterms:created>
  <dcterms:modified xsi:type="dcterms:W3CDTF">2017-09-19T13:16:05Z</dcterms:modified>
</cp:coreProperties>
</file>